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431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46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784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486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695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363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896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919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807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7848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772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55C6-156A-424A-8E57-75A750C34702}" type="datetimeFigureOut">
              <a:rPr lang="da-DK" smtClean="0"/>
              <a:t>04-06-2015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3A5E7-B2D9-4BAA-94E0-8D1F3EFEC0B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410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accent4">
                    <a:lumMod val="75000"/>
                  </a:schemeClr>
                </a:solidFill>
              </a:rPr>
              <a:t>Østens religioner og kosmologi – forskelle og ligheder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04856" cy="3865984"/>
          </a:xfrm>
        </p:spPr>
        <p:txBody>
          <a:bodyPr/>
          <a:lstStyle/>
          <a:p>
            <a:pPr algn="l"/>
            <a:r>
              <a:rPr lang="da-DK" sz="2400" dirty="0" smtClean="0">
                <a:solidFill>
                  <a:srgbClr val="FFC000"/>
                </a:solidFill>
              </a:rPr>
              <a:t>Samsara (Hind. + buddh)  </a:t>
            </a:r>
            <a:r>
              <a:rPr lang="da-DK" sz="2400" dirty="0" smtClean="0"/>
              <a:t>         </a:t>
            </a:r>
            <a:r>
              <a:rPr lang="da-DK" sz="2400" dirty="0" smtClean="0">
                <a:solidFill>
                  <a:srgbClr val="00B050"/>
                </a:solidFill>
              </a:rPr>
              <a:t>Det kosmiske spiralkredsløb 1</a:t>
            </a:r>
            <a:endParaRPr lang="da-DK" sz="2400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2924461" cy="414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44315"/>
            <a:ext cx="3426756" cy="415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9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Kredsløbet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Ligheder: </a:t>
            </a:r>
          </a:p>
          <a:p>
            <a:pPr>
              <a:buFontTx/>
              <a:buChar char="-"/>
            </a:pPr>
            <a:r>
              <a:rPr lang="da-DK" dirty="0" smtClean="0"/>
              <a:t>Række på række af reinkarnationer</a:t>
            </a:r>
          </a:p>
          <a:p>
            <a:pPr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Man genfødes i fysisk materie, så længe, der er ”dårlig” karma at indløse</a:t>
            </a:r>
            <a:r>
              <a:rPr lang="da-DK" dirty="0" smtClean="0">
                <a:solidFill>
                  <a:srgbClr val="00B050"/>
                </a:solidFill>
              </a:rPr>
              <a:t>/man ikke er færdigudviklet og dermed et billede på Guddommens mentalitet</a:t>
            </a:r>
          </a:p>
          <a:p>
            <a:pPr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Livet er lidelse</a:t>
            </a:r>
            <a:r>
              <a:rPr lang="da-DK" dirty="0" smtClean="0">
                <a:solidFill>
                  <a:srgbClr val="00B050"/>
                </a:solidFill>
              </a:rPr>
              <a:t>/ den fysiske tilværelse er kulminationen af mørke (indvikling i materien)</a:t>
            </a:r>
            <a:endParaRPr lang="da-DK" dirty="0" smtClean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r>
              <a:rPr lang="da-DK" dirty="0" smtClean="0"/>
              <a:t>Igennem urbegæret er jeg’et rodfæstet i materien </a:t>
            </a:r>
            <a:r>
              <a:rPr lang="da-DK" dirty="0" smtClean="0">
                <a:solidFill>
                  <a:srgbClr val="00B050"/>
                </a:solidFill>
              </a:rPr>
              <a:t>– men det treenige princip gør, at jeg’et evigt er knyttet til materien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17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Kredsløbet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Forskelle:</a:t>
            </a:r>
          </a:p>
          <a:p>
            <a:pPr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Man kan genfødes i mange forskellige kroppe fra liv til liv afhængig af karma (insekt, menneske)</a:t>
            </a:r>
            <a:r>
              <a:rPr lang="da-DK" dirty="0" smtClean="0">
                <a:solidFill>
                  <a:srgbClr val="00B050"/>
                </a:solidFill>
              </a:rPr>
              <a:t>/man genfødes som samme køn og race (menneske, dyr)</a:t>
            </a:r>
            <a:endParaRPr lang="da-DK" dirty="0" smtClean="0"/>
          </a:p>
          <a:p>
            <a:pPr>
              <a:buFontTx/>
              <a:buChar char="-"/>
            </a:pPr>
            <a:r>
              <a:rPr lang="da-DK" dirty="0" smtClean="0">
                <a:solidFill>
                  <a:srgbClr val="00B050"/>
                </a:solidFill>
              </a:rPr>
              <a:t>Jeg’et (X1) evigt knyttet til materien (X3)/ </a:t>
            </a:r>
            <a:r>
              <a:rPr lang="da-DK" dirty="0" smtClean="0">
                <a:solidFill>
                  <a:srgbClr val="FFC000"/>
                </a:solidFill>
              </a:rPr>
              <a:t>jeg’et er frigjort fra materie i Moksha/Nirvana</a:t>
            </a:r>
          </a:p>
          <a:p>
            <a:pPr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Moksha/Nirvana er en evig tilstand, hvorfra man ikke skal genfødes (= ét spiralkredsløb)</a:t>
            </a:r>
            <a:r>
              <a:rPr lang="da-DK" dirty="0" smtClean="0">
                <a:solidFill>
                  <a:srgbClr val="00B050"/>
                </a:solidFill>
              </a:rPr>
              <a:t>/alt liv er bevægelse og man genfødes derfor på et tidspunkt i en ny spiral</a:t>
            </a:r>
            <a:endParaRPr lang="da-DK" dirty="0" smtClean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endParaRPr lang="da-DK" dirty="0" smtClean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endParaRPr lang="da-DK" dirty="0" smtClean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013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674" y="-243408"/>
            <a:ext cx="8229600" cy="1143000"/>
          </a:xfrm>
        </p:spPr>
        <p:txBody>
          <a:bodyPr/>
          <a:lstStyle/>
          <a:p>
            <a:r>
              <a:rPr lang="da-DK" dirty="0" smtClean="0"/>
              <a:t>Gud findes i alt og alle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r>
              <a:rPr lang="da-DK" sz="2400" dirty="0" smtClean="0"/>
              <a:t>Pan-teisme</a:t>
            </a:r>
          </a:p>
          <a:p>
            <a:pPr marL="0" indent="0">
              <a:buNone/>
            </a:pPr>
            <a:r>
              <a:rPr lang="da-DK" sz="2400" dirty="0" smtClean="0">
                <a:solidFill>
                  <a:srgbClr val="00B050"/>
                </a:solidFill>
              </a:rPr>
              <a:t>Gennem det tre-enige princip vil X3 altid have noget X1 i sig </a:t>
            </a:r>
          </a:p>
          <a:p>
            <a:pPr marL="0" indent="0">
              <a:buNone/>
            </a:pPr>
            <a:r>
              <a:rPr lang="da-DK" sz="2400" dirty="0" smtClean="0">
                <a:solidFill>
                  <a:srgbClr val="FFC000"/>
                </a:solidFill>
              </a:rPr>
              <a:t>Atman/brahman (salt)</a:t>
            </a:r>
          </a:p>
          <a:p>
            <a:pPr marL="0" indent="0">
              <a:buNone/>
            </a:pPr>
            <a:r>
              <a:rPr lang="da-DK" sz="2400" dirty="0">
                <a:solidFill>
                  <a:srgbClr val="FFC000"/>
                </a:solidFill>
              </a:rPr>
              <a:t>H</a:t>
            </a:r>
            <a:r>
              <a:rPr lang="da-DK" sz="2400" dirty="0" smtClean="0">
                <a:solidFill>
                  <a:srgbClr val="FFC000"/>
                </a:solidFill>
              </a:rPr>
              <a:t>er i den fysiske materie indeholder vi alle et kim af det guddommelige/verdensaltet – ved at erkende dette (gennem meditation) kan vi få dette kim til at vokse</a:t>
            </a:r>
            <a:r>
              <a:rPr lang="da-DK" sz="2400" dirty="0">
                <a:solidFill>
                  <a:srgbClr val="FFC000"/>
                </a:solidFill>
              </a:rPr>
              <a:t> </a:t>
            </a:r>
            <a:r>
              <a:rPr lang="da-DK" sz="2400" dirty="0" smtClean="0">
                <a:solidFill>
                  <a:srgbClr val="FFC000"/>
                </a:solidFill>
              </a:rPr>
              <a:t>(erkende sindets natur)</a:t>
            </a:r>
          </a:p>
          <a:p>
            <a:pPr marL="0" indent="0">
              <a:buNone/>
            </a:pPr>
            <a:r>
              <a:rPr lang="da-DK" sz="2400" dirty="0" smtClean="0">
                <a:solidFill>
                  <a:srgbClr val="FFC000"/>
                </a:solidFill>
              </a:rPr>
              <a:t>Alt er et genskin af det guddommelig/verdensaltet = hind.: 1000-vis af guder/buddh. = enhed/verdensalt</a:t>
            </a:r>
            <a:endParaRPr lang="da-DK" sz="2400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93096"/>
            <a:ext cx="19526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3005064" cy="236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X1/Moksha/Nirvana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B050"/>
                </a:solidFill>
              </a:rPr>
              <a:t>X1 indeholder alt i sig og derfor ophæver det sig selv – X1 = ”noget som er”</a:t>
            </a:r>
          </a:p>
          <a:p>
            <a:r>
              <a:rPr lang="da-DK" dirty="0" smtClean="0">
                <a:solidFill>
                  <a:srgbClr val="FFC000"/>
                </a:solidFill>
              </a:rPr>
              <a:t>Moksha/Nirvana – den metafysiske virkeligheden kan kun beskrives gennem modsætninger, da det i sin essens er ubeskriveligt </a:t>
            </a:r>
          </a:p>
          <a:p>
            <a:r>
              <a:rPr lang="da-DK" dirty="0" smtClean="0">
                <a:solidFill>
                  <a:srgbClr val="FFC000"/>
                </a:solidFill>
              </a:rPr>
              <a:t>Buddha = den oplyste</a:t>
            </a:r>
            <a:endParaRPr lang="da-DK" dirty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93096"/>
            <a:ext cx="3234613" cy="24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49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Buddhismens fire sandheder om lidelse: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da-DK" dirty="0" smtClean="0">
                <a:solidFill>
                  <a:srgbClr val="FFC000"/>
                </a:solidFill>
              </a:rPr>
              <a:t>Livet </a:t>
            </a:r>
            <a:r>
              <a:rPr lang="da-DK" dirty="0">
                <a:solidFill>
                  <a:srgbClr val="FFC000"/>
                </a:solidFill>
              </a:rPr>
              <a:t>er den lidelse, som er indeholdt i fødsel, alderdom, sygdom, død, at være forenet med hvad der er ukært og at være skilt fra hvad man har </a:t>
            </a:r>
            <a:r>
              <a:rPr lang="da-DK" dirty="0" smtClean="0">
                <a:solidFill>
                  <a:srgbClr val="FFC000"/>
                </a:solidFill>
              </a:rPr>
              <a:t>kært</a:t>
            </a:r>
            <a:r>
              <a:rPr lang="da-DK" dirty="0" smtClean="0"/>
              <a:t> </a:t>
            </a:r>
            <a:r>
              <a:rPr lang="da-DK" dirty="0" smtClean="0">
                <a:solidFill>
                  <a:srgbClr val="FFC000"/>
                </a:solidFill>
              </a:rPr>
              <a:t>(slukke sit begær, arbejde med taknemlighed) /</a:t>
            </a:r>
            <a:r>
              <a:rPr lang="da-DK" b="1" dirty="0">
                <a:solidFill>
                  <a:srgbClr val="00B050"/>
                </a:solidFill>
              </a:rPr>
              <a:t>E</a:t>
            </a:r>
            <a:r>
              <a:rPr lang="da-DK" b="1" dirty="0" smtClean="0">
                <a:solidFill>
                  <a:srgbClr val="00B050"/>
                </a:solidFill>
              </a:rPr>
              <a:t>n </a:t>
            </a:r>
            <a:r>
              <a:rPr lang="da-DK" b="1" dirty="0">
                <a:solidFill>
                  <a:srgbClr val="00B050"/>
                </a:solidFill>
              </a:rPr>
              <a:t>del af lidelsen skyldes perspektivprincippet iflg. Martinus – vi ser tingene fra et fysisk perspektiv og ikke fra et kosmisk årsags-perspektiv</a:t>
            </a:r>
            <a:endParaRPr lang="da-DK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29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Buddhismens fire sandheder om lidelse: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a-DK" dirty="0" smtClean="0"/>
              <a:t>2. </a:t>
            </a:r>
            <a:r>
              <a:rPr lang="da-DK" dirty="0" smtClean="0">
                <a:solidFill>
                  <a:srgbClr val="FFC000"/>
                </a:solidFill>
              </a:rPr>
              <a:t>De </a:t>
            </a:r>
            <a:r>
              <a:rPr lang="da-DK" dirty="0">
                <a:solidFill>
                  <a:srgbClr val="FFC000"/>
                </a:solidFill>
              </a:rPr>
              <a:t>tre rod-årsager der fører til lidelse/smerte er uvidenhed, had og begær. </a:t>
            </a:r>
            <a:r>
              <a:rPr lang="da-DK" b="1" dirty="0">
                <a:solidFill>
                  <a:srgbClr val="00B050"/>
                </a:solidFill>
              </a:rPr>
              <a:t>Dette stemmer godt overens med Martinus, der viser os, at det såkaldte mørke og lidelse skyldes </a:t>
            </a:r>
            <a:r>
              <a:rPr lang="da-DK" b="1" dirty="0" smtClean="0">
                <a:solidFill>
                  <a:srgbClr val="00B050"/>
                </a:solidFill>
              </a:rPr>
              <a:t>uvidenhed</a:t>
            </a:r>
          </a:p>
          <a:p>
            <a:pPr marL="0" indent="0">
              <a:buNone/>
            </a:pPr>
            <a:r>
              <a:rPr lang="da-DK" dirty="0" smtClean="0"/>
              <a:t>3. </a:t>
            </a:r>
            <a:r>
              <a:rPr lang="da-DK" dirty="0" smtClean="0">
                <a:solidFill>
                  <a:srgbClr val="FFC000"/>
                </a:solidFill>
              </a:rPr>
              <a:t>Buddha påviser at selv lidelse/smerte kun er midlertidig = lidelsens </a:t>
            </a:r>
            <a:r>
              <a:rPr lang="da-DK" dirty="0" smtClean="0">
                <a:solidFill>
                  <a:srgbClr val="00B050"/>
                </a:solidFill>
              </a:rPr>
              <a:t>ophør/</a:t>
            </a:r>
            <a:r>
              <a:rPr lang="da-DK" b="1" dirty="0" smtClean="0">
                <a:solidFill>
                  <a:srgbClr val="00B050"/>
                </a:solidFill>
              </a:rPr>
              <a:t>Martinus: liv = bevægelse = evig forandring/intet er varigt</a:t>
            </a:r>
            <a:endParaRPr lang="da-DK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da-DK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50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Buddhismens fire sandheder om lidelse: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smtClean="0"/>
              <a:t>4. </a:t>
            </a:r>
            <a:r>
              <a:rPr lang="da-DK" dirty="0">
                <a:solidFill>
                  <a:srgbClr val="FFC000"/>
                </a:solidFill>
              </a:rPr>
              <a:t>Den ædle otteleddede vej fører til lidelsens ophør/Nirvana/Moksha, hvorfra man ikke skal genfødes: </a:t>
            </a:r>
            <a:r>
              <a:rPr lang="da-DK" u="sng" dirty="0">
                <a:solidFill>
                  <a:srgbClr val="FFC000"/>
                </a:solidFill>
              </a:rPr>
              <a:t>Ret forståelse, ret sindelag, ret tale, ret handling, ret vandel, ret stræben, ret opmærksomhed, ret fordybelse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93096"/>
            <a:ext cx="201622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2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Buddhismens fire sandheder om lidelse: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 smtClean="0">
                <a:solidFill>
                  <a:srgbClr val="FFC000"/>
                </a:solidFill>
              </a:rPr>
              <a:t>Ud over at elimenere sin dårlige karma, opøver man (bl.a. Gn. Meditation) </a:t>
            </a:r>
            <a:r>
              <a:rPr lang="da-DK" dirty="0">
                <a:solidFill>
                  <a:srgbClr val="FFC000"/>
                </a:solidFill>
              </a:rPr>
              <a:t>sin bevidsthed til at komme på bølgelængde med universets kærlige grundlove. </a:t>
            </a:r>
            <a:r>
              <a:rPr lang="da-DK" dirty="0">
                <a:solidFill>
                  <a:srgbClr val="00B050"/>
                </a:solidFill>
              </a:rPr>
              <a:t>Men igen siger Martinus, at man her skal være opmærksom på, at der ikke er nogen genveje, men at man selv må gå igennem erfaringen/lidelsen for at blive slebet til. </a:t>
            </a:r>
            <a:r>
              <a:rPr lang="da-DK" dirty="0">
                <a:solidFill>
                  <a:srgbClr val="FFC000"/>
                </a:solidFill>
              </a:rPr>
              <a:t>Men buddhismen har i høj grad fat i sindelag, tænkemåde og ønsker/begær, </a:t>
            </a:r>
            <a:r>
              <a:rPr lang="da-DK" dirty="0">
                <a:solidFill>
                  <a:srgbClr val="00B050"/>
                </a:solidFill>
              </a:rPr>
              <a:t>og Martinus skriver 503 Msk. Ønsker forkert + handler forkert = mørke/død i stedet for lys/liv</a:t>
            </a:r>
          </a:p>
        </p:txBody>
      </p:sp>
    </p:spTree>
    <p:extLst>
      <p:ext uri="{BB962C8B-B14F-4D97-AF65-F5344CB8AC3E}">
        <p14:creationId xmlns:p14="http://schemas.microsoft.com/office/powerpoint/2010/main" val="27247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571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Østens religioner og kosmologi – forskelle og ligheder </vt:lpstr>
      <vt:lpstr>Kredsløbet</vt:lpstr>
      <vt:lpstr>Kredsløbet</vt:lpstr>
      <vt:lpstr>Gud findes i alt og alle</vt:lpstr>
      <vt:lpstr>X1/Moksha/Nirvana</vt:lpstr>
      <vt:lpstr>Buddhismens fire sandheder om lidelse:</vt:lpstr>
      <vt:lpstr>Buddhismens fire sandheder om lidelse:</vt:lpstr>
      <vt:lpstr>Buddhismens fire sandheder om lidelse:</vt:lpstr>
      <vt:lpstr>Buddhismens fire sandheder om lidelse: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Østens religioner og kosmologi – forskelle og ligheder </dc:title>
  <dc:creator>Iben Dam</dc:creator>
  <cp:lastModifiedBy>Iben Dam</cp:lastModifiedBy>
  <cp:revision>20</cp:revision>
  <dcterms:created xsi:type="dcterms:W3CDTF">2015-06-04T16:33:11Z</dcterms:created>
  <dcterms:modified xsi:type="dcterms:W3CDTF">2015-06-04T17:41:34Z</dcterms:modified>
</cp:coreProperties>
</file>